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4" r:id="rId3"/>
    <p:sldId id="257" r:id="rId4"/>
    <p:sldId id="289" r:id="rId5"/>
    <p:sldId id="290" r:id="rId6"/>
    <p:sldId id="293" r:id="rId7"/>
    <p:sldId id="294" r:id="rId8"/>
    <p:sldId id="291" r:id="rId9"/>
    <p:sldId id="266" r:id="rId10"/>
    <p:sldId id="292" r:id="rId11"/>
    <p:sldId id="267" r:id="rId12"/>
    <p:sldId id="295" r:id="rId13"/>
    <p:sldId id="268" r:id="rId14"/>
    <p:sldId id="269" r:id="rId15"/>
    <p:sldId id="297" r:id="rId16"/>
    <p:sldId id="296" r:id="rId17"/>
    <p:sldId id="270" r:id="rId18"/>
    <p:sldId id="271" r:id="rId19"/>
    <p:sldId id="272" r:id="rId20"/>
    <p:sldId id="273" r:id="rId21"/>
    <p:sldId id="275" r:id="rId22"/>
    <p:sldId id="277" r:id="rId23"/>
    <p:sldId id="278" r:id="rId24"/>
    <p:sldId id="298" r:id="rId25"/>
    <p:sldId id="28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82700" autoAdjust="0"/>
  </p:normalViewPr>
  <p:slideViewPr>
    <p:cSldViewPr snapToGrid="0">
      <p:cViewPr varScale="1">
        <p:scale>
          <a:sx n="91" d="100"/>
          <a:sy n="91" d="100"/>
        </p:scale>
        <p:origin x="12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9:45:2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815AB-702F-4885-BE5F-F85DC5AE013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C1B24-6D76-4615-9DC8-1DC26D3AD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13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ways you can explore your data after the main pipeline</a:t>
            </a:r>
          </a:p>
          <a:p>
            <a:r>
              <a:rPr lang="en-US" dirty="0"/>
              <a:t>This is not all of the things you could do, but these are some that I have done or seen done before</a:t>
            </a:r>
          </a:p>
          <a:p>
            <a:r>
              <a:rPr lang="en-US" dirty="0"/>
              <a:t>I won’t talk about all of them in depth </a:t>
            </a:r>
          </a:p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4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how ORA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46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4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89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38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GSEA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29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95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99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6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4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Explain plot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2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off with cell type subpopulation analysis</a:t>
            </a:r>
          </a:p>
          <a:p>
            <a:r>
              <a:rPr lang="en-US" dirty="0"/>
              <a:t>    call this subtyping </a:t>
            </a:r>
          </a:p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64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38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Explain plots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84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Explain plot on right and how it’s different than </a:t>
            </a:r>
            <a:r>
              <a:rPr lang="en-US" dirty="0" err="1"/>
              <a:t>pseudotime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14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1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Explain plot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5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Explain plot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5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major bullet points</a:t>
            </a:r>
          </a:p>
          <a:p>
            <a:r>
              <a:rPr lang="en-US" dirty="0"/>
              <a:t>Explain figure on right</a:t>
            </a:r>
          </a:p>
          <a:p>
            <a:r>
              <a:rPr lang="en-US" dirty="0"/>
              <a:t>Read second major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07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62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major bullet point</a:t>
            </a:r>
          </a:p>
          <a:p>
            <a:r>
              <a:rPr lang="en-US" dirty="0"/>
              <a:t>Explain plot on right</a:t>
            </a:r>
          </a:p>
          <a:p>
            <a:r>
              <a:rPr lang="en-US" dirty="0"/>
              <a:t>Read second major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7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5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how to do this</a:t>
            </a:r>
          </a:p>
          <a:p>
            <a:r>
              <a:rPr lang="en-US" dirty="0"/>
              <a:t>Use fibroblast population as an example</a:t>
            </a:r>
          </a:p>
          <a:p>
            <a:r>
              <a:rPr lang="en-US" dirty="0"/>
              <a:t>Read all bullet points</a:t>
            </a:r>
          </a:p>
          <a:p>
            <a:r>
              <a:rPr lang="en-US" dirty="0"/>
              <a:t>Explain plot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1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about tool that created for paper</a:t>
            </a:r>
          </a:p>
          <a:p>
            <a:r>
              <a:rPr lang="en-US" dirty="0"/>
              <a:t>Explain </a:t>
            </a:r>
            <a:r>
              <a:rPr lang="en-US" dirty="0" err="1"/>
              <a:t>circos</a:t>
            </a:r>
            <a:r>
              <a:rPr lang="en-US" dirty="0"/>
              <a:t>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7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4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Similar process as annotating before</a:t>
            </a:r>
          </a:p>
          <a:p>
            <a:r>
              <a:rPr lang="en-US" dirty="0"/>
              <a:t>    look at specific markers to parse out subtypes</a:t>
            </a:r>
          </a:p>
          <a:p>
            <a:r>
              <a:rPr lang="en-US" dirty="0" err="1"/>
              <a:t>Dotplot</a:t>
            </a:r>
            <a:r>
              <a:rPr lang="en-US" dirty="0"/>
              <a:t> of various fibroblast markers found in 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labeling the new clusters, UMAP looks like this</a:t>
            </a:r>
          </a:p>
          <a:p>
            <a:r>
              <a:rPr lang="en-US" dirty="0"/>
              <a:t>    two main subtypes of fibroblasts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32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major bullet point</a:t>
            </a:r>
          </a:p>
          <a:p>
            <a:r>
              <a:rPr lang="en-US" dirty="0"/>
              <a:t>Read first sub bullet point </a:t>
            </a:r>
          </a:p>
          <a:p>
            <a:r>
              <a:rPr lang="en-US" dirty="0"/>
              <a:t>Explain plot on right</a:t>
            </a:r>
          </a:p>
          <a:p>
            <a:r>
              <a:rPr lang="en-US" dirty="0"/>
              <a:t>    point out how fibroblast clusters are now split by subtype</a:t>
            </a:r>
          </a:p>
          <a:p>
            <a:r>
              <a:rPr lang="en-US" dirty="0"/>
              <a:t>Read rest of sub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73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analysis </a:t>
            </a:r>
          </a:p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20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 and point them out in figures to right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6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algorithm</a:t>
            </a:r>
          </a:p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9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0D0C-75B3-4868-B26E-BC9AB759F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10156-992D-4063-9D4D-E6D07AD0E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D38D5-6964-4D16-9C5F-15FB8AA4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D28AF-F725-435C-8E98-EE9422AF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E46AD-20FB-4922-A37A-76C6AC47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9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5963-EC9C-4667-A2A4-73CE1846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D3C5B-9355-4C9D-81E0-466F543F8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9944C-A5C7-4F5E-95EA-0CE32469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A3C6B-896F-4BD3-87CE-FC9DFF0F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170-3312-4414-B430-575DBD6B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3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1BEAD-E17D-4D61-BC70-42586CF9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FDFFF-1835-4538-AB9E-8ECD145EF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F4E86-13DD-4133-AB58-008FAEDC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0E026-4417-463D-AD8F-CF83590C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42220-D3E9-4802-89FD-C213AB49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7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4FFA-F6D4-4B2F-824F-3C638DD2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72623-6551-44CD-98D5-C750915D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DD507-158A-40BC-AD42-CC8EE331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CAA4C-1285-4DFA-9CFF-F0EC996A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736DA-C9CE-4414-AAF9-B2C630AA5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9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CDCB-039A-400A-BB1E-CC6FB820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C58D0-3F4B-438B-B134-72EA932CB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0682D-1377-4040-96B3-DDAC10B6B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217CD-454A-42DC-A182-C0B3379B4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DFD29-5EC3-407B-B6F6-A10788CD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F458-061E-488D-B8D6-4F4AE0DA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A923-D8E3-4288-9119-7B8DCE350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CE629-6F68-4FE3-A586-F6F2D3EC6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50AF4-8C3B-438A-AD37-3D880F1E1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F53FA-02E8-4183-A7B5-F19A4A9EF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3DE6A-3CDA-43BB-A674-CE091788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5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9812-1E8C-4854-8800-3F50C4C6F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DCEF3-BB4C-431B-8EA6-845AA25E9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17016-B344-41B8-92C5-368C2362A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0486-3D88-4037-BB8D-9FB2F0396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37DA8-4B8C-41E6-AE65-56FA05618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6FB7D-753A-45A0-9078-3A517838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6FF53F-DD47-4788-82F4-2C4D4F83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9FCE8-500F-4B15-AB77-38C18D4F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1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FE11-521C-441E-B042-38AC2A0E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23AFA-592C-4DCA-B952-095C6CB9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0EBAA-424C-4ECA-BBE4-DF6A37B8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B265E-861B-429B-A4F4-C4C8D451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96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4DCC6-6F1F-4002-AEC9-BA4CA00C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4D470-8316-4E76-A785-C8C3C3C9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34BCE-8DA9-45CC-A8FE-898185F8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6C53-B706-4569-B52B-A2FBE9CF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C9EA-7E90-4297-9FE8-2BD9FDB11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B5BF-D174-4D35-8508-06FCD34CA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E32A9-944A-4082-8E01-E703398C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F9DF2-5094-473E-AEB2-6E5F8807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2BC91-9952-4591-9096-810B297C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1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9143-1744-43CF-AB87-0278ED13B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E47B0-9AC4-42FB-8025-894761078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189A0-75A2-4D7F-ADFA-CA6DAEC8D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1EFFB-99CD-4BB6-BE2B-E87100C4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F761A-8EDF-45A7-9F64-A471D29AD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1FC7-A580-4E2D-925E-4C50A198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4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6A080-6CDF-4CB4-B451-0897E0B6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4B2BE-7ED4-42F3-A530-6C587AA58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964DB-2166-4673-9370-BE9401BFF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D717C-FDC0-4190-A084-F46785B6F4F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2C5AB-0621-4257-B3B2-B2064BE93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244FB-DC35-4CEA-87AC-8D1D0AEF4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8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ntiersin.org/articles/10.3389/fphys.2015.00383/full#:~:text=Pathway%20analysis%20is%20a%20set,statistical%20testing%20and%20other%20algorithm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ntiersin.org/articles/10.3389/fphys.2015.00383/full#:~:text=Pathway%20analysis%20is%20a%20set,statistical%20testing%20and%20other%20algorithm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8-018-37667-4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39445945_Single-Cell_Transcriptional_Profiling_of_Aortic_Endothelium_Identifies_a_Hierarchy_from_Endovascular_Progenitors_to_Differentiated_Cell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mc/articles/PMC6130801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oadinstitute/inferCNV/wik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VDJ-recombination-of-the-heavy-chain-immunoglobulin-IgH-from-germ-line-gene-segments_fig1_32332282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12276-020-0420-2#:~:text=The%20core%20components%20of%20single,cell%20types%20and%20their%20function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76-020-00292-x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hyperlink" Target="https://doi.org/10.1038/s43018-020-00121-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ntiersin.org/articles/10.3389/fphys.2015.00383/full#:~:text=Pathway%20analysis%20is%20a%20set,statistical%20testing%20and%20other%20algorith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AB4F-533B-4C61-87DF-1257856EA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AE658-F29F-419A-9820-54212DF19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CDS-SR </a:t>
            </a:r>
            <a:r>
              <a:rPr lang="en-US" dirty="0" err="1"/>
              <a:t>scRNA</a:t>
            </a:r>
            <a:r>
              <a:rPr lang="en-US" dirty="0"/>
              <a:t>-seq Workshop 2022</a:t>
            </a:r>
          </a:p>
          <a:p>
            <a:r>
              <a:rPr lang="en-US"/>
              <a:t>(Section 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Seurat (Additional Downstream Analyses)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6D661-48F2-4BFD-BBEE-1618D15756DE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254140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89376" cy="4351338"/>
          </a:xfrm>
        </p:spPr>
        <p:txBody>
          <a:bodyPr>
            <a:normAutofit/>
          </a:bodyPr>
          <a:lstStyle/>
          <a:p>
            <a:r>
              <a:rPr lang="en-US" dirty="0"/>
              <a:t>Types of analyses</a:t>
            </a:r>
          </a:p>
          <a:p>
            <a:pPr lvl="1"/>
            <a:r>
              <a:rPr lang="en-US" dirty="0"/>
              <a:t>Over-representation analysis (ORA)</a:t>
            </a:r>
          </a:p>
          <a:p>
            <a:pPr lvl="1"/>
            <a:r>
              <a:rPr lang="en-US" dirty="0"/>
              <a:t>Functional class scoring (FCS)</a:t>
            </a:r>
          </a:p>
          <a:p>
            <a:pPr lvl="1"/>
            <a:r>
              <a:rPr lang="en-US" dirty="0"/>
              <a:t>Pathway-topology based (PTB)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66DF67-8D12-4F3C-BD64-B34626451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444" y="883500"/>
            <a:ext cx="3433189" cy="52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156097-EA2E-4402-AF2A-1A6549CAA2A9}"/>
              </a:ext>
            </a:extLst>
          </p:cNvPr>
          <p:cNvSpPr txBox="1"/>
          <p:nvPr/>
        </p:nvSpPr>
        <p:spPr>
          <a:xfrm>
            <a:off x="9876941" y="1113166"/>
            <a:ext cx="1847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ORA &amp; FCS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C8424-E6B1-49A7-913E-7C3145E654A1}"/>
              </a:ext>
            </a:extLst>
          </p:cNvPr>
          <p:cNvSpPr txBox="1"/>
          <p:nvPr/>
        </p:nvSpPr>
        <p:spPr>
          <a:xfrm>
            <a:off x="10124559" y="3685382"/>
            <a:ext cx="1444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PTB</a:t>
            </a:r>
            <a:endParaRPr lang="en-US" b="1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5337880-C061-4516-8A14-E8F0A45F38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021292" y="2950434"/>
            <a:ext cx="928703" cy="722168"/>
          </a:xfrm>
          <a:prstGeom prst="bentConnector3">
            <a:avLst>
              <a:gd name="adj1" fmla="val 9923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EA9DF9A-5D92-4311-BB34-86930C83CCD8}"/>
              </a:ext>
            </a:extLst>
          </p:cNvPr>
          <p:cNvCxnSpPr>
            <a:cxnSpLocks/>
          </p:cNvCxnSpPr>
          <p:nvPr/>
        </p:nvCxnSpPr>
        <p:spPr>
          <a:xfrm rot="5400000">
            <a:off x="9963274" y="4401506"/>
            <a:ext cx="1051565" cy="728994"/>
          </a:xfrm>
          <a:prstGeom prst="bentConnector3">
            <a:avLst>
              <a:gd name="adj1" fmla="val 9702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4CAF31-6597-4B72-B569-165FA38E318D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A9E93-670F-4E22-8E6E-0694121F528C}"/>
              </a:ext>
            </a:extLst>
          </p:cNvPr>
          <p:cNvSpPr txBox="1"/>
          <p:nvPr/>
        </p:nvSpPr>
        <p:spPr>
          <a:xfrm>
            <a:off x="6733648" y="6294432"/>
            <a:ext cx="451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https://www.frontiersin.org/articles/10.3389/fphys.2015.00383/full#:~:text=Pathway%20analysis%20is%20a%20set,statistical%20testing%20and%20other%20algorithms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7126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Over-representation analysis (ORA)</a:t>
            </a:r>
          </a:p>
          <a:p>
            <a:pPr lvl="1"/>
            <a:r>
              <a:rPr lang="en-US" dirty="0"/>
              <a:t>Find pathways where the proportion of genes within a given pathway exceeds the proportion of genes that could be randomly expected </a:t>
            </a:r>
          </a:p>
          <a:p>
            <a:pPr lvl="1"/>
            <a:r>
              <a:rPr lang="en-US" dirty="0"/>
              <a:t>Methods to calculate p-value</a:t>
            </a:r>
          </a:p>
          <a:p>
            <a:pPr lvl="2"/>
            <a:r>
              <a:rPr lang="en-US" dirty="0"/>
              <a:t>Hypergeometric distance, chi-square, binomial probability, Fischer’s exact test, etc.</a:t>
            </a:r>
          </a:p>
          <a:p>
            <a:pPr lvl="1"/>
            <a:r>
              <a:rPr lang="en-US" dirty="0"/>
              <a:t>Multiple testing correction is also applied</a:t>
            </a:r>
          </a:p>
          <a:p>
            <a:pPr lvl="2"/>
            <a:r>
              <a:rPr lang="en-US" dirty="0" err="1"/>
              <a:t>Benjamini</a:t>
            </a:r>
            <a:r>
              <a:rPr lang="en-US" dirty="0"/>
              <a:t> and Hochberg (BH), Bonferroni, FDR, etc.</a:t>
            </a:r>
          </a:p>
          <a:p>
            <a:pPr lvl="1"/>
            <a:r>
              <a:rPr lang="en-US" dirty="0"/>
              <a:t>Can provide background gene list to compare against chosen gene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B1853-A1A1-4D17-A8BE-40AF223B911D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817039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98807" cy="4351338"/>
          </a:xfrm>
        </p:spPr>
        <p:txBody>
          <a:bodyPr>
            <a:normAutofit/>
          </a:bodyPr>
          <a:lstStyle/>
          <a:p>
            <a:r>
              <a:rPr lang="en-US" dirty="0"/>
              <a:t>Over-representation analysis (ORA)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Threshold: </a:t>
            </a:r>
          </a:p>
          <a:p>
            <a:pPr lvl="3"/>
            <a:r>
              <a:rPr lang="en-US" dirty="0"/>
              <a:t>Upregulated = FC &gt;= 2</a:t>
            </a:r>
          </a:p>
          <a:p>
            <a:pPr lvl="3"/>
            <a:r>
              <a:rPr lang="en-US" dirty="0"/>
              <a:t>Downregulated = FC &lt;= -2</a:t>
            </a:r>
          </a:p>
          <a:p>
            <a:pPr lvl="2"/>
            <a:r>
              <a:rPr lang="en-US" dirty="0"/>
              <a:t>Take genes (not including FC) and run ORA</a:t>
            </a:r>
          </a:p>
          <a:p>
            <a:pPr lvl="3"/>
            <a:r>
              <a:rPr lang="en-US" dirty="0"/>
              <a:t>For upregulated and downregulated separately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D8BD9C8-A23E-44E0-9165-2938AD12A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574760"/>
              </p:ext>
            </p:extLst>
          </p:nvPr>
        </p:nvGraphicFramePr>
        <p:xfrm>
          <a:off x="6242425" y="1933202"/>
          <a:ext cx="12986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7015">
                  <a:extLst>
                    <a:ext uri="{9D8B030D-6E8A-4147-A177-3AD203B41FA5}">
                      <a16:colId xmlns:a16="http://schemas.microsoft.com/office/drawing/2014/main" val="67460351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1241210397"/>
                    </a:ext>
                  </a:extLst>
                </a:gridCol>
              </a:tblGrid>
              <a:tr h="330810">
                <a:tc>
                  <a:txBody>
                    <a:bodyPr/>
                    <a:lstStyle/>
                    <a:p>
                      <a:r>
                        <a:rPr lang="en-US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431999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584297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46606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55407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002301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980399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640832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354138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ABC10CAF-27F1-41A3-8051-852B057F0EC8}"/>
              </a:ext>
            </a:extLst>
          </p:cNvPr>
          <p:cNvGrpSpPr/>
          <p:nvPr/>
        </p:nvGrpSpPr>
        <p:grpSpPr>
          <a:xfrm>
            <a:off x="7750587" y="2356827"/>
            <a:ext cx="3746945" cy="2398375"/>
            <a:chOff x="7750587" y="2356827"/>
            <a:chExt cx="3746945" cy="23983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DF0B-65FD-42F6-9F3F-3B34A1518CA2}"/>
                </a:ext>
              </a:extLst>
            </p:cNvPr>
            <p:cNvSpPr txBox="1"/>
            <p:nvPr/>
          </p:nvSpPr>
          <p:spPr>
            <a:xfrm>
              <a:off x="9445660" y="2356827"/>
              <a:ext cx="1652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Upregulated </a:t>
              </a:r>
            </a:p>
            <a:p>
              <a:pPr algn="ctr"/>
              <a:r>
                <a:rPr lang="en-US" dirty="0"/>
                <a:t>Pathways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9D4138-37C0-4104-BC77-1F459E8E38FC}"/>
                </a:ext>
              </a:extLst>
            </p:cNvPr>
            <p:cNvSpPr txBox="1"/>
            <p:nvPr/>
          </p:nvSpPr>
          <p:spPr>
            <a:xfrm>
              <a:off x="9735069" y="4108871"/>
              <a:ext cx="1762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Downregulated </a:t>
              </a:r>
            </a:p>
            <a:p>
              <a:pPr algn="ctr"/>
              <a:r>
                <a:rPr lang="en-US" dirty="0"/>
                <a:t>Pathways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4A3FE0-82B5-42D8-8811-C20D3D7571C4}"/>
                </a:ext>
              </a:extLst>
            </p:cNvPr>
            <p:cNvSpPr txBox="1"/>
            <p:nvPr/>
          </p:nvSpPr>
          <p:spPr>
            <a:xfrm>
              <a:off x="7958866" y="4247370"/>
              <a:ext cx="163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G101,G02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DA1541-80D5-42FF-AF66-4F742FAFE4E8}"/>
                </a:ext>
              </a:extLst>
            </p:cNvPr>
            <p:cNvSpPr txBox="1"/>
            <p:nvPr/>
          </p:nvSpPr>
          <p:spPr>
            <a:xfrm>
              <a:off x="7815429" y="2473879"/>
              <a:ext cx="163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G1,G2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72D68B4-221A-4787-8CFF-A90A5599D991}"/>
                </a:ext>
              </a:extLst>
            </p:cNvPr>
            <p:cNvSpPr/>
            <p:nvPr/>
          </p:nvSpPr>
          <p:spPr>
            <a:xfrm>
              <a:off x="7750587" y="2544321"/>
              <a:ext cx="416558" cy="27134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E00B05C-F09D-436C-BED9-CFCB461AAE52}"/>
                </a:ext>
              </a:extLst>
            </p:cNvPr>
            <p:cNvSpPr/>
            <p:nvPr/>
          </p:nvSpPr>
          <p:spPr>
            <a:xfrm>
              <a:off x="9096035" y="2522873"/>
              <a:ext cx="416558" cy="27134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B2AA0256-E9CB-49A4-BE6F-79B83FC83B4A}"/>
                </a:ext>
              </a:extLst>
            </p:cNvPr>
            <p:cNvSpPr/>
            <p:nvPr/>
          </p:nvSpPr>
          <p:spPr>
            <a:xfrm>
              <a:off x="7750587" y="4296364"/>
              <a:ext cx="416558" cy="27134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F7872CF-AF9C-4ADA-891D-D6F28E57EF2E}"/>
                </a:ext>
              </a:extLst>
            </p:cNvPr>
            <p:cNvSpPr/>
            <p:nvPr/>
          </p:nvSpPr>
          <p:spPr>
            <a:xfrm>
              <a:off x="9318511" y="4296364"/>
              <a:ext cx="416558" cy="27134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1ABD260-A4A9-4A91-AF53-16ABE8F5D74B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331116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Over-representation analysis (ORA)</a:t>
            </a:r>
          </a:p>
          <a:p>
            <a:pPr lvl="1"/>
            <a:r>
              <a:rPr lang="en-US" dirty="0"/>
              <a:t>Limitations </a:t>
            </a:r>
          </a:p>
          <a:p>
            <a:pPr lvl="2"/>
            <a:r>
              <a:rPr lang="en-US" dirty="0"/>
              <a:t>Must select cutoff</a:t>
            </a:r>
          </a:p>
          <a:p>
            <a:pPr lvl="3"/>
            <a:r>
              <a:rPr lang="en-US" dirty="0"/>
              <a:t>Have to run analysis for upregulated and downregulated pathways separately</a:t>
            </a:r>
          </a:p>
          <a:p>
            <a:pPr lvl="2"/>
            <a:r>
              <a:rPr lang="en-US" dirty="0"/>
              <a:t>Every gene in pathway is given equal weight/importance</a:t>
            </a:r>
          </a:p>
          <a:p>
            <a:pPr lvl="3"/>
            <a:r>
              <a:rPr lang="en-US" dirty="0"/>
              <a:t>Ignore information about gene expression level, position in path, interaction between genes</a:t>
            </a:r>
          </a:p>
          <a:p>
            <a:pPr lvl="2"/>
            <a:r>
              <a:rPr lang="en-US" dirty="0"/>
              <a:t>Assume paths are independent</a:t>
            </a:r>
          </a:p>
          <a:p>
            <a:pPr lvl="4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C57FA-8BDC-47E4-A251-DC9A9CFA725E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13</a:t>
            </a:r>
          </a:p>
        </p:txBody>
      </p:sp>
    </p:spTree>
    <p:extLst>
      <p:ext uri="{BB962C8B-B14F-4D97-AF65-F5344CB8AC3E}">
        <p14:creationId xmlns:p14="http://schemas.microsoft.com/office/powerpoint/2010/main" val="19352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class scoring (FCS)</a:t>
            </a:r>
          </a:p>
          <a:p>
            <a:pPr lvl="1"/>
            <a:r>
              <a:rPr lang="en-US" dirty="0"/>
              <a:t>Changes in gene expression affect pathways</a:t>
            </a:r>
          </a:p>
          <a:p>
            <a:pPr lvl="1"/>
            <a:r>
              <a:rPr lang="en-US" dirty="0"/>
              <a:t>Gene Set Enrichment Analysis (GSEA)</a:t>
            </a:r>
          </a:p>
          <a:p>
            <a:pPr lvl="2"/>
            <a:r>
              <a:rPr lang="en-US" dirty="0"/>
              <a:t>Determine whether member of a gene set tends to occur toward the top/bottom of list</a:t>
            </a:r>
          </a:p>
          <a:p>
            <a:pPr lvl="3"/>
            <a:r>
              <a:rPr lang="en-US" dirty="0"/>
              <a:t>Gene sets are correlated with phenotype classes</a:t>
            </a:r>
          </a:p>
          <a:p>
            <a:pPr lvl="2"/>
            <a:r>
              <a:rPr lang="en-US" dirty="0"/>
              <a:t>Makes score based on the membership of genes in pathway and expression level</a:t>
            </a:r>
          </a:p>
          <a:p>
            <a:pPr lvl="3"/>
            <a:r>
              <a:rPr lang="en-US" dirty="0"/>
              <a:t>Look at supplemental slides at the end for information about GSEA algorithm</a:t>
            </a:r>
          </a:p>
          <a:p>
            <a:pPr lvl="2"/>
            <a:r>
              <a:rPr lang="en-US" dirty="0"/>
              <a:t>Use whole gene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8A25B-7C14-4A2F-92A0-4C14C22473FE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14</a:t>
            </a:r>
          </a:p>
        </p:txBody>
      </p:sp>
    </p:spTree>
    <p:extLst>
      <p:ext uri="{BB962C8B-B14F-4D97-AF65-F5344CB8AC3E}">
        <p14:creationId xmlns:p14="http://schemas.microsoft.com/office/powerpoint/2010/main" val="277070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class scoring (FCS)</a:t>
            </a:r>
          </a:p>
          <a:p>
            <a:pPr lvl="1"/>
            <a:r>
              <a:rPr lang="en-US" dirty="0"/>
              <a:t>For </a:t>
            </a:r>
            <a:r>
              <a:rPr lang="en-US" dirty="0" err="1"/>
              <a:t>scRNA</a:t>
            </a:r>
            <a:r>
              <a:rPr lang="en-US" dirty="0"/>
              <a:t>-seq, it’s easiest to work with pre-ranked lists</a:t>
            </a:r>
          </a:p>
          <a:p>
            <a:pPr lvl="2"/>
            <a:r>
              <a:rPr lang="en-US" dirty="0"/>
              <a:t>Due to values for every single cell per gene</a:t>
            </a:r>
          </a:p>
          <a:p>
            <a:pPr lvl="2"/>
            <a:r>
              <a:rPr lang="en-US" dirty="0"/>
              <a:t>Can use fold changes, p-values, customized scores, etc.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C46E7-C951-4ABE-9069-CF8DF16C7F4C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223844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7952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class scoring (FCS)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Supply whole gene list with fold changes</a:t>
            </a:r>
          </a:p>
          <a:p>
            <a:pPr lvl="3"/>
            <a:r>
              <a:rPr lang="en-US" dirty="0"/>
              <a:t>Sorted from most positive to most negative</a:t>
            </a:r>
          </a:p>
          <a:p>
            <a:pPr lvl="2"/>
            <a:r>
              <a:rPr lang="en-US" dirty="0"/>
              <a:t>Creates score</a:t>
            </a:r>
          </a:p>
          <a:p>
            <a:pPr lvl="3"/>
            <a:r>
              <a:rPr lang="en-US" dirty="0"/>
              <a:t>Positive scores = upregulated</a:t>
            </a:r>
          </a:p>
          <a:p>
            <a:pPr lvl="3"/>
            <a:r>
              <a:rPr lang="en-US" dirty="0"/>
              <a:t>Negative scores = downregulated</a:t>
            </a:r>
          </a:p>
          <a:p>
            <a:pPr lvl="2"/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4B02CDC-467D-4ED1-9936-862EB5C5E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75048"/>
              </p:ext>
            </p:extLst>
          </p:nvPr>
        </p:nvGraphicFramePr>
        <p:xfrm>
          <a:off x="6385548" y="2201508"/>
          <a:ext cx="12986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7015">
                  <a:extLst>
                    <a:ext uri="{9D8B030D-6E8A-4147-A177-3AD203B41FA5}">
                      <a16:colId xmlns:a16="http://schemas.microsoft.com/office/drawing/2014/main" val="67460351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1241210397"/>
                    </a:ext>
                  </a:extLst>
                </a:gridCol>
              </a:tblGrid>
              <a:tr h="330810">
                <a:tc>
                  <a:txBody>
                    <a:bodyPr/>
                    <a:lstStyle/>
                    <a:p>
                      <a:r>
                        <a:rPr lang="en-US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431999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584297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46606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55407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002301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980399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640832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354138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C761FC2A-2527-4742-82F0-2EA4CD84737B}"/>
              </a:ext>
            </a:extLst>
          </p:cNvPr>
          <p:cNvGrpSpPr/>
          <p:nvPr/>
        </p:nvGrpSpPr>
        <p:grpSpPr>
          <a:xfrm>
            <a:off x="5015576" y="1982240"/>
            <a:ext cx="7176424" cy="3560846"/>
            <a:chOff x="4526990" y="1982240"/>
            <a:chExt cx="7176424" cy="35608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0B864A-CADF-42A0-A71E-E302CC377CAF}"/>
                </a:ext>
              </a:extLst>
            </p:cNvPr>
            <p:cNvSpPr txBox="1"/>
            <p:nvPr/>
          </p:nvSpPr>
          <p:spPr>
            <a:xfrm>
              <a:off x="7713233" y="3064383"/>
              <a:ext cx="18395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Score:</a:t>
              </a:r>
            </a:p>
            <a:p>
              <a:r>
                <a:rPr lang="en-US" dirty="0"/>
                <a:t>Pathway 1 = 2</a:t>
              </a:r>
            </a:p>
            <a:p>
              <a:r>
                <a:rPr lang="en-US" dirty="0"/>
                <a:t>Pathway 2 = -2.5</a:t>
              </a:r>
            </a:p>
            <a:p>
              <a:r>
                <a:rPr lang="en-US" dirty="0"/>
                <a:t>Pathway 3 = .01</a:t>
              </a:r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1B33F13-E85C-4948-9061-A203BB4711B8}"/>
                </a:ext>
              </a:extLst>
            </p:cNvPr>
            <p:cNvSpPr/>
            <p:nvPr/>
          </p:nvSpPr>
          <p:spPr>
            <a:xfrm>
              <a:off x="5590204" y="2201508"/>
              <a:ext cx="161364" cy="292608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422520-DCF3-4BBA-8C30-223667DA8935}"/>
                </a:ext>
              </a:extLst>
            </p:cNvPr>
            <p:cNvSpPr txBox="1"/>
            <p:nvPr/>
          </p:nvSpPr>
          <p:spPr>
            <a:xfrm>
              <a:off x="4692630" y="2201508"/>
              <a:ext cx="957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Positive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E0E152-7B8F-4DED-AF86-7A29D23ED1EE}"/>
                </a:ext>
              </a:extLst>
            </p:cNvPr>
            <p:cNvSpPr txBox="1"/>
            <p:nvPr/>
          </p:nvSpPr>
          <p:spPr>
            <a:xfrm>
              <a:off x="4526990" y="4758256"/>
              <a:ext cx="1063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Negative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374131D-D9F5-45C5-9537-49346BF5FCA8}"/>
                </a:ext>
              </a:extLst>
            </p:cNvPr>
            <p:cNvSpPr/>
            <p:nvPr/>
          </p:nvSpPr>
          <p:spPr>
            <a:xfrm rot="19944562">
              <a:off x="9546136" y="3068273"/>
              <a:ext cx="473336" cy="26625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CC7F8-1824-48CE-9C25-64CFB87420B7}"/>
                </a:ext>
              </a:extLst>
            </p:cNvPr>
            <p:cNvSpPr txBox="1"/>
            <p:nvPr/>
          </p:nvSpPr>
          <p:spPr>
            <a:xfrm>
              <a:off x="9996084" y="1982240"/>
              <a:ext cx="16521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Upregulated </a:t>
              </a:r>
            </a:p>
            <a:p>
              <a:pPr algn="ctr"/>
              <a:r>
                <a:rPr lang="en-US" u="sng" dirty="0"/>
                <a:t>Pathways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Pathway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B1169F-1FAD-49EE-B7AC-29AB2487791D}"/>
                </a:ext>
              </a:extLst>
            </p:cNvPr>
            <p:cNvSpPr txBox="1"/>
            <p:nvPr/>
          </p:nvSpPr>
          <p:spPr>
            <a:xfrm>
              <a:off x="9940951" y="4342757"/>
              <a:ext cx="17624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Downregulated </a:t>
              </a:r>
            </a:p>
            <a:p>
              <a:pPr algn="ctr"/>
              <a:r>
                <a:rPr lang="en-US" u="sng" dirty="0"/>
                <a:t>Pathways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Pathway 2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B70D9C5-6E0E-4F6E-849C-F96499C07DE4}"/>
                </a:ext>
              </a:extLst>
            </p:cNvPr>
            <p:cNvSpPr/>
            <p:nvPr/>
          </p:nvSpPr>
          <p:spPr>
            <a:xfrm rot="1109522">
              <a:off x="9501191" y="4131586"/>
              <a:ext cx="473336" cy="26625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7E307A2B-894E-44D2-A739-50C6D62167D5}"/>
                </a:ext>
              </a:extLst>
            </p:cNvPr>
            <p:cNvSpPr/>
            <p:nvPr/>
          </p:nvSpPr>
          <p:spPr>
            <a:xfrm>
              <a:off x="7325072" y="3531421"/>
              <a:ext cx="347532" cy="26625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A06258-EE4C-4A3A-B2A7-0427A7D688BC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16</a:t>
            </a:r>
          </a:p>
        </p:txBody>
      </p:sp>
    </p:spTree>
    <p:extLst>
      <p:ext uri="{BB962C8B-B14F-4D97-AF65-F5344CB8AC3E}">
        <p14:creationId xmlns:p14="http://schemas.microsoft.com/office/powerpoint/2010/main" val="39471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class scoring (FCS)</a:t>
            </a:r>
          </a:p>
          <a:p>
            <a:pPr lvl="1"/>
            <a:r>
              <a:rPr lang="en-US" dirty="0"/>
              <a:t>Advantages</a:t>
            </a:r>
          </a:p>
          <a:p>
            <a:pPr lvl="2"/>
            <a:r>
              <a:rPr lang="en-US" dirty="0"/>
              <a:t>No arbitrary threshold before running analysis</a:t>
            </a:r>
          </a:p>
          <a:p>
            <a:pPr lvl="2"/>
            <a:r>
              <a:rPr lang="en-US" dirty="0"/>
              <a:t>Uses expression information </a:t>
            </a:r>
          </a:p>
          <a:p>
            <a:pPr lvl="3"/>
            <a:r>
              <a:rPr lang="en-US" dirty="0"/>
              <a:t>How much is the pathway is changing?</a:t>
            </a:r>
          </a:p>
          <a:p>
            <a:pPr lvl="1"/>
            <a:r>
              <a:rPr lang="en-US" dirty="0"/>
              <a:t>Limitations</a:t>
            </a:r>
          </a:p>
          <a:p>
            <a:pPr lvl="2"/>
            <a:r>
              <a:rPr lang="en-US" dirty="0"/>
              <a:t>Can give same weight to all genes in path</a:t>
            </a:r>
          </a:p>
          <a:p>
            <a:pPr lvl="2"/>
            <a:r>
              <a:rPr lang="en-US" dirty="0"/>
              <a:t>Doesn’t take in account relationships between genes in path</a:t>
            </a:r>
          </a:p>
          <a:p>
            <a:pPr lvl="3"/>
            <a:r>
              <a:rPr lang="en-US" dirty="0"/>
              <a:t>Network structure</a:t>
            </a:r>
          </a:p>
          <a:p>
            <a:pPr lvl="2"/>
            <a:r>
              <a:rPr lang="en-US" dirty="0"/>
              <a:t>Assume paths are independent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EC1E4-356C-4AA3-9134-CBDEE0517389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17</a:t>
            </a:r>
          </a:p>
        </p:txBody>
      </p:sp>
    </p:spTree>
    <p:extLst>
      <p:ext uri="{BB962C8B-B14F-4D97-AF65-F5344CB8AC3E}">
        <p14:creationId xmlns:p14="http://schemas.microsoft.com/office/powerpoint/2010/main" val="3172689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578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Pathway-topology based (PTB)</a:t>
            </a:r>
          </a:p>
          <a:p>
            <a:pPr lvl="1"/>
            <a:r>
              <a:rPr lang="en-US" dirty="0"/>
              <a:t>Interactions found in topology help interpret changes between components</a:t>
            </a:r>
          </a:p>
          <a:p>
            <a:pPr lvl="2"/>
            <a:r>
              <a:rPr lang="en-US" dirty="0"/>
              <a:t>Extension of other 2 methods</a:t>
            </a:r>
          </a:p>
          <a:p>
            <a:pPr lvl="1"/>
            <a:r>
              <a:rPr lang="en-US" dirty="0"/>
              <a:t>Advantages</a:t>
            </a:r>
          </a:p>
          <a:p>
            <a:pPr lvl="2"/>
            <a:r>
              <a:rPr lang="en-US" dirty="0"/>
              <a:t>Topological information</a:t>
            </a:r>
          </a:p>
          <a:p>
            <a:pPr lvl="2"/>
            <a:r>
              <a:rPr lang="en-US" dirty="0"/>
              <a:t>Study upstream and downstream behaviors</a:t>
            </a:r>
          </a:p>
          <a:p>
            <a:pPr lvl="1"/>
            <a:r>
              <a:rPr lang="en-US" dirty="0"/>
              <a:t>Limitations</a:t>
            </a:r>
          </a:p>
          <a:p>
            <a:pPr lvl="2"/>
            <a:r>
              <a:rPr lang="en-US" dirty="0"/>
              <a:t>Some tools don’t take these into consideration:</a:t>
            </a:r>
          </a:p>
          <a:p>
            <a:pPr lvl="3"/>
            <a:r>
              <a:rPr lang="en-US" dirty="0"/>
              <a:t>Direction </a:t>
            </a:r>
          </a:p>
          <a:p>
            <a:pPr lvl="3"/>
            <a:r>
              <a:rPr lang="en-US" dirty="0"/>
              <a:t>Interconnections between pathways </a:t>
            </a:r>
          </a:p>
          <a:p>
            <a:pPr lvl="3"/>
            <a:r>
              <a:rPr lang="en-US" dirty="0"/>
              <a:t>Time and spatial distribution of genes</a:t>
            </a:r>
          </a:p>
          <a:p>
            <a:pPr lvl="3"/>
            <a:r>
              <a:rPr lang="en-US" dirty="0"/>
              <a:t>Multiple states and variants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4725F-D159-4701-9415-DE3F89BA0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6"/>
          <a:stretch/>
        </p:blipFill>
        <p:spPr bwMode="auto">
          <a:xfrm>
            <a:off x="7370826" y="1825625"/>
            <a:ext cx="3433189" cy="380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62B7AB-74AC-45B9-878A-F8363CF4E86C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DF25F-D977-42FC-8E5E-46C9BD6A8805}"/>
              </a:ext>
            </a:extLst>
          </p:cNvPr>
          <p:cNvSpPr txBox="1"/>
          <p:nvPr/>
        </p:nvSpPr>
        <p:spPr>
          <a:xfrm>
            <a:off x="6913984" y="5807631"/>
            <a:ext cx="451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https://www.frontiersin.org/articles/10.3389/fphys.2015.00383/full#:~:text=Pathway%20analysis%20is%20a%20set,statistical%20testing%20and%20other%20algorithms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533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Pathway databases</a:t>
            </a:r>
          </a:p>
          <a:p>
            <a:pPr lvl="1"/>
            <a:r>
              <a:rPr lang="en-US" dirty="0"/>
              <a:t>GO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 err="1"/>
              <a:t>Reactome</a:t>
            </a:r>
            <a:endParaRPr lang="en-US" dirty="0"/>
          </a:p>
          <a:p>
            <a:pPr lvl="1"/>
            <a:r>
              <a:rPr lang="en-US" dirty="0"/>
              <a:t>MSIGDB</a:t>
            </a:r>
          </a:p>
          <a:p>
            <a:pPr lvl="1"/>
            <a:r>
              <a:rPr lang="en-US" dirty="0" err="1"/>
              <a:t>WikiPathway</a:t>
            </a:r>
            <a:endParaRPr lang="en-US" dirty="0"/>
          </a:p>
          <a:p>
            <a:pPr lvl="1"/>
            <a:r>
              <a:rPr lang="en-US" dirty="0"/>
              <a:t>Pathway Commons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And many more!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412B1-430E-4C96-ADC2-E04DA665C9A7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273909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C4DB6AF-6355-4894-999D-E95DFC3BCFA7}"/>
                  </a:ext>
                </a:extLst>
              </p14:cNvPr>
              <p14:cNvContentPartPr/>
              <p14:nvPr/>
            </p14:nvContentPartPr>
            <p14:xfrm>
              <a:off x="-467155" y="4233991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C4DB6AF-6355-4894-999D-E95DFC3BCF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6155" y="42249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2" name="Title 121">
            <a:extLst>
              <a:ext uri="{FF2B5EF4-FFF2-40B4-BE49-F238E27FC236}">
                <a16:creationId xmlns:a16="http://schemas.microsoft.com/office/drawing/2014/main" id="{C5789F45-3655-4E7E-AA38-1C93BA85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449"/>
          </a:xfrm>
        </p:spPr>
        <p:txBody>
          <a:bodyPr/>
          <a:lstStyle/>
          <a:p>
            <a:r>
              <a:rPr lang="en-US" dirty="0"/>
              <a:t>Full Analysis Pipeline</a:t>
            </a:r>
          </a:p>
        </p:txBody>
      </p:sp>
      <p:pic>
        <p:nvPicPr>
          <p:cNvPr id="125" name="Picture 124" descr="A picture containing chart&#10;&#10;Description automatically generated">
            <a:extLst>
              <a:ext uri="{FF2B5EF4-FFF2-40B4-BE49-F238E27FC236}">
                <a16:creationId xmlns:a16="http://schemas.microsoft.com/office/drawing/2014/main" id="{AF4BFC59-4970-49E8-842D-8BFAFCB89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47" y="1278649"/>
            <a:ext cx="9547706" cy="53057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117B44-4B89-42F9-9A4C-EBD2C084BC24}"/>
              </a:ext>
            </a:extLst>
          </p:cNvPr>
          <p:cNvSpPr/>
          <p:nvPr/>
        </p:nvSpPr>
        <p:spPr>
          <a:xfrm>
            <a:off x="7455181" y="4576360"/>
            <a:ext cx="3178951" cy="174541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9C4E0-A2FF-490E-95D9-91A8AE939672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400411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Tools:</a:t>
            </a:r>
          </a:p>
          <a:p>
            <a:pPr lvl="1"/>
            <a:r>
              <a:rPr lang="en-US" dirty="0"/>
              <a:t>Online (pay) = IPA, </a:t>
            </a:r>
            <a:r>
              <a:rPr lang="en-US" dirty="0" err="1"/>
              <a:t>MetaCore</a:t>
            </a:r>
            <a:r>
              <a:rPr lang="en-US" dirty="0"/>
              <a:t>, </a:t>
            </a:r>
            <a:r>
              <a:rPr lang="en-US" dirty="0" err="1"/>
              <a:t>iPathway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Online/Application (free) = DAVID, PANTHER, Pathway Commons, GSEA, KEGG, </a:t>
            </a:r>
            <a:r>
              <a:rPr lang="en-US" dirty="0" err="1"/>
              <a:t>Cytoscape</a:t>
            </a:r>
            <a:r>
              <a:rPr lang="en-US" dirty="0"/>
              <a:t>, </a:t>
            </a:r>
            <a:r>
              <a:rPr lang="en-US" dirty="0" err="1"/>
              <a:t>Enrichr</a:t>
            </a:r>
            <a:r>
              <a:rPr lang="en-US" dirty="0"/>
              <a:t>, </a:t>
            </a:r>
            <a:r>
              <a:rPr lang="en-US" dirty="0" err="1"/>
              <a:t>WebGestalt</a:t>
            </a:r>
            <a:r>
              <a:rPr lang="en-US" dirty="0"/>
              <a:t>, STRING, etc.</a:t>
            </a:r>
          </a:p>
          <a:p>
            <a:pPr lvl="1"/>
            <a:r>
              <a:rPr lang="en-US" dirty="0"/>
              <a:t>R = </a:t>
            </a:r>
            <a:r>
              <a:rPr lang="en-US" dirty="0" err="1"/>
              <a:t>clusterprofiler</a:t>
            </a:r>
            <a:r>
              <a:rPr lang="en-US" dirty="0"/>
              <a:t>, </a:t>
            </a:r>
            <a:r>
              <a:rPr lang="en-US" dirty="0" err="1"/>
              <a:t>WebGestalt</a:t>
            </a:r>
            <a:r>
              <a:rPr lang="en-US" dirty="0"/>
              <a:t>, pathfinder, </a:t>
            </a:r>
            <a:r>
              <a:rPr lang="en-US" dirty="0" err="1"/>
              <a:t>leapR</a:t>
            </a:r>
            <a:r>
              <a:rPr lang="en-US" dirty="0"/>
              <a:t>, </a:t>
            </a:r>
            <a:r>
              <a:rPr lang="en-US" dirty="0" err="1"/>
              <a:t>pathwayPCA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And many more!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26FC7-2B23-4DE9-A0E7-5E38F5D8EE87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20</a:t>
            </a:r>
          </a:p>
        </p:txBody>
      </p:sp>
    </p:spTree>
    <p:extLst>
      <p:ext uri="{BB962C8B-B14F-4D97-AF65-F5344CB8AC3E}">
        <p14:creationId xmlns:p14="http://schemas.microsoft.com/office/powerpoint/2010/main" val="2920307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72EA-6C95-4C76-9AF6-8DA2CBA2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Regulatory Networks (GRN)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6616-7342-4984-8E78-FFE4F091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94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Network that has been inferred from gene expression</a:t>
            </a:r>
          </a:p>
          <a:p>
            <a:pPr lvl="1"/>
            <a:r>
              <a:rPr lang="en-US" dirty="0"/>
              <a:t>Gene-gene or protein-protein interactions</a:t>
            </a:r>
          </a:p>
          <a:p>
            <a:r>
              <a:rPr lang="en-US" dirty="0"/>
              <a:t>Uses:</a:t>
            </a:r>
          </a:p>
          <a:p>
            <a:pPr lvl="1"/>
            <a:r>
              <a:rPr lang="en-US" dirty="0"/>
              <a:t>Causal map of molecular interactions</a:t>
            </a:r>
          </a:p>
          <a:p>
            <a:pPr lvl="1"/>
            <a:r>
              <a:rPr lang="en-US" dirty="0"/>
              <a:t>Experimental design and perturbation experiments</a:t>
            </a:r>
          </a:p>
          <a:p>
            <a:pPr lvl="1"/>
            <a:r>
              <a:rPr lang="en-US" dirty="0"/>
              <a:t>Biomarkers</a:t>
            </a:r>
          </a:p>
          <a:p>
            <a:pPr lvl="1"/>
            <a:r>
              <a:rPr lang="en-US" dirty="0"/>
              <a:t>Comparative network analysis</a:t>
            </a:r>
          </a:p>
          <a:p>
            <a:pPr lvl="1"/>
            <a:r>
              <a:rPr lang="en-US" dirty="0"/>
              <a:t>Medicine and drug design</a:t>
            </a:r>
          </a:p>
          <a:p>
            <a:pPr lvl="1"/>
            <a:r>
              <a:rPr lang="en-US" dirty="0"/>
              <a:t>Cell-type-specific network analysis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Look at supplemental slides at the end for information of different GRN algorithms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7A8267-2D24-41A2-B44E-E5EA65CF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97" y="2283376"/>
            <a:ext cx="3609154" cy="29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183910-F577-4261-BF8A-ECD0895E37B5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64FAF-37CF-4FC0-840D-CFFBFB10A1DB}"/>
              </a:ext>
            </a:extLst>
          </p:cNvPr>
          <p:cNvSpPr txBox="1"/>
          <p:nvPr/>
        </p:nvSpPr>
        <p:spPr>
          <a:xfrm>
            <a:off x="8485585" y="5439169"/>
            <a:ext cx="2868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https://www.nature.com/articles/s41598-018-37667-4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2515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3133-B9CE-45DD-BAF8-25F17974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Regulatory Networks (GRN)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63AC3-12C7-4D1A-B458-B1533A4CF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Tools</a:t>
            </a:r>
          </a:p>
          <a:p>
            <a:pPr lvl="1"/>
            <a:r>
              <a:rPr lang="en-US" dirty="0"/>
              <a:t>C3Net</a:t>
            </a:r>
          </a:p>
          <a:p>
            <a:pPr lvl="1"/>
            <a:r>
              <a:rPr lang="en-US" dirty="0"/>
              <a:t>BC3Net</a:t>
            </a:r>
          </a:p>
          <a:p>
            <a:pPr lvl="1"/>
            <a:r>
              <a:rPr lang="en-US" dirty="0"/>
              <a:t>GENIE3</a:t>
            </a:r>
          </a:p>
          <a:p>
            <a:pPr lvl="1"/>
            <a:r>
              <a:rPr lang="en-US" dirty="0"/>
              <a:t>GGM</a:t>
            </a:r>
          </a:p>
          <a:p>
            <a:pPr lvl="1"/>
            <a:r>
              <a:rPr lang="en-US" dirty="0"/>
              <a:t>MI3</a:t>
            </a:r>
          </a:p>
          <a:p>
            <a:pPr lvl="1"/>
            <a:r>
              <a:rPr lang="en-US" dirty="0"/>
              <a:t>SCODE</a:t>
            </a:r>
          </a:p>
          <a:p>
            <a:pPr lvl="1"/>
            <a:r>
              <a:rPr lang="en-US" dirty="0" err="1"/>
              <a:t>GRNBoost</a:t>
            </a:r>
            <a:endParaRPr lang="en-US" dirty="0"/>
          </a:p>
          <a:p>
            <a:pPr lvl="1"/>
            <a:r>
              <a:rPr lang="en-US" dirty="0"/>
              <a:t>SCINET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0C18A-2D15-4CB1-B927-9230157A16DD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22</a:t>
            </a:r>
          </a:p>
        </p:txBody>
      </p:sp>
    </p:spTree>
    <p:extLst>
      <p:ext uri="{BB962C8B-B14F-4D97-AF65-F5344CB8AC3E}">
        <p14:creationId xmlns:p14="http://schemas.microsoft.com/office/powerpoint/2010/main" val="2109669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BDC4-4496-416D-89BA-EC704A6A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17FB-E8EB-4619-AF99-4E4DA06E0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94115" cy="4351338"/>
          </a:xfrm>
        </p:spPr>
        <p:txBody>
          <a:bodyPr/>
          <a:lstStyle/>
          <a:p>
            <a:r>
              <a:rPr lang="en-US" dirty="0"/>
              <a:t>Trajectory = collection of “lineages” for a process</a:t>
            </a:r>
          </a:p>
          <a:p>
            <a:pPr lvl="1"/>
            <a:r>
              <a:rPr lang="en-US" dirty="0"/>
              <a:t>Ex: differentiation, cell cycle, behavior of state in a system</a:t>
            </a:r>
          </a:p>
          <a:p>
            <a:r>
              <a:rPr lang="en-US" dirty="0"/>
              <a:t>Allocate cells to lineages and order them based on </a:t>
            </a:r>
            <a:r>
              <a:rPr lang="en-US" dirty="0" err="1"/>
              <a:t>pseudotimes</a:t>
            </a:r>
            <a:r>
              <a:rPr lang="en-US" dirty="0"/>
              <a:t> within lineages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1E7C5D-CFEC-4FB3-8AA5-162554E7C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6094"/>
            <a:ext cx="5023117" cy="448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C140F-EBF9-4102-B005-293770DED1FE}"/>
              </a:ext>
            </a:extLst>
          </p:cNvPr>
          <p:cNvSpPr txBox="1"/>
          <p:nvPr/>
        </p:nvSpPr>
        <p:spPr>
          <a:xfrm>
            <a:off x="6358880" y="764998"/>
            <a:ext cx="449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Trajectory analysis of endothelial lineage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1DB98-064A-4BB3-9C9B-18CE2665FD1B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43610-32A6-439A-BE0F-C7438E12B227}"/>
              </a:ext>
            </a:extLst>
          </p:cNvPr>
          <p:cNvSpPr txBox="1"/>
          <p:nvPr/>
        </p:nvSpPr>
        <p:spPr>
          <a:xfrm>
            <a:off x="6713802" y="5889432"/>
            <a:ext cx="414243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https://www.researchgate.net/publication/339445945_Single-Cell_Transcriptional_Profiling_of_Aortic_Endothelium_Identifies_a_Hierarchy_from_Endovascular_Progenitors_to_Differentiated_Cells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60900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BDC4-4496-416D-89BA-EC704A6A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17FB-E8EB-4619-AF99-4E4DA06E0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94115" cy="4351338"/>
          </a:xfrm>
        </p:spPr>
        <p:txBody>
          <a:bodyPr/>
          <a:lstStyle/>
          <a:p>
            <a:r>
              <a:rPr lang="en-US" dirty="0"/>
              <a:t>RNA velocity </a:t>
            </a:r>
          </a:p>
          <a:p>
            <a:pPr lvl="1"/>
            <a:r>
              <a:rPr lang="en-US" dirty="0"/>
              <a:t>Like </a:t>
            </a:r>
            <a:r>
              <a:rPr lang="en-US" dirty="0" err="1"/>
              <a:t>pseudotime</a:t>
            </a:r>
            <a:r>
              <a:rPr lang="en-US" dirty="0"/>
              <a:t> but also describes the direction and speeds</a:t>
            </a:r>
          </a:p>
          <a:p>
            <a:pPr lvl="1"/>
            <a:r>
              <a:rPr lang="en-US" dirty="0"/>
              <a:t>Estimated by </a:t>
            </a:r>
            <a:r>
              <a:rPr lang="en-US" dirty="0" err="1"/>
              <a:t>unspliced</a:t>
            </a:r>
            <a:r>
              <a:rPr lang="en-US" dirty="0"/>
              <a:t> and spliced mRNAs in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C140F-EBF9-4102-B005-293770DED1FE}"/>
              </a:ext>
            </a:extLst>
          </p:cNvPr>
          <p:cNvSpPr txBox="1"/>
          <p:nvPr/>
        </p:nvSpPr>
        <p:spPr>
          <a:xfrm>
            <a:off x="6494697" y="950057"/>
            <a:ext cx="449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RNA velocity analysis of human </a:t>
            </a:r>
          </a:p>
          <a:p>
            <a:pPr algn="ctr"/>
            <a:r>
              <a:rPr lang="en-US"/>
              <a:t>glutamatergic neurons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CB3BF-C142-48E3-B3AF-0E895E84E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7"/>
          <a:stretch/>
        </p:blipFill>
        <p:spPr>
          <a:xfrm>
            <a:off x="6269021" y="1690688"/>
            <a:ext cx="4948708" cy="3894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C6B94-3EED-44F5-B029-0CC69D6DFF1E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0A736-678B-4978-9A37-771A587630EF}"/>
              </a:ext>
            </a:extLst>
          </p:cNvPr>
          <p:cNvSpPr txBox="1"/>
          <p:nvPr/>
        </p:nvSpPr>
        <p:spPr>
          <a:xfrm>
            <a:off x="7218779" y="5907943"/>
            <a:ext cx="30491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https://www.ncbi.nlm.nih.gov/pmc/articles/PMC6130801/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93753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BDC4-4496-416D-89BA-EC704A6A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17FB-E8EB-4619-AF99-4E4DA06E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  <a:p>
            <a:pPr lvl="1"/>
            <a:r>
              <a:rPr lang="en-US" dirty="0"/>
              <a:t>Slingshot</a:t>
            </a:r>
          </a:p>
          <a:p>
            <a:pPr lvl="1"/>
            <a:r>
              <a:rPr lang="en-US" dirty="0"/>
              <a:t>MST</a:t>
            </a:r>
          </a:p>
          <a:p>
            <a:pPr lvl="1"/>
            <a:r>
              <a:rPr lang="en-US" dirty="0"/>
              <a:t>Monocle</a:t>
            </a:r>
          </a:p>
          <a:p>
            <a:pPr lvl="1"/>
            <a:r>
              <a:rPr lang="en-US" dirty="0"/>
              <a:t>Wishbone</a:t>
            </a:r>
          </a:p>
          <a:p>
            <a:pPr lvl="1"/>
            <a:r>
              <a:rPr lang="en-US" dirty="0"/>
              <a:t>TSCAN</a:t>
            </a:r>
          </a:p>
          <a:p>
            <a:pPr lvl="1"/>
            <a:r>
              <a:rPr lang="en-US" dirty="0"/>
              <a:t>Wanderlust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8A3B1-49F9-4C96-9831-1ECBA71D8C31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25</a:t>
            </a:r>
          </a:p>
        </p:txBody>
      </p:sp>
    </p:spTree>
    <p:extLst>
      <p:ext uri="{BB962C8B-B14F-4D97-AF65-F5344CB8AC3E}">
        <p14:creationId xmlns:p14="http://schemas.microsoft.com/office/powerpoint/2010/main" val="929101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332B-8F5A-4C7A-84A9-3269BBA4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1BB4-40FC-4E2E-B422-F90A5D9CD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3473" cy="4351338"/>
          </a:xfrm>
        </p:spPr>
        <p:txBody>
          <a:bodyPr/>
          <a:lstStyle/>
          <a:p>
            <a:r>
              <a:rPr lang="en-US" dirty="0"/>
              <a:t>Identify somatic large-scale chromosomal copy number alterations</a:t>
            </a:r>
          </a:p>
          <a:p>
            <a:r>
              <a:rPr lang="en-US" dirty="0"/>
              <a:t>Tools </a:t>
            </a:r>
          </a:p>
          <a:p>
            <a:pPr lvl="1"/>
            <a:r>
              <a:rPr lang="en-US" dirty="0" err="1"/>
              <a:t>inferCNV</a:t>
            </a:r>
            <a:r>
              <a:rPr lang="en-US" dirty="0"/>
              <a:t> (R and Shiny app)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0E8FCB-440F-4C33-80F8-1502BB24A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369" y="1027906"/>
            <a:ext cx="5775431" cy="540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98EFC-942E-4D78-B3C6-18FC0B4AE254}"/>
              </a:ext>
            </a:extLst>
          </p:cNvPr>
          <p:cNvSpPr txBox="1"/>
          <p:nvPr/>
        </p:nvSpPr>
        <p:spPr>
          <a:xfrm>
            <a:off x="10412964" y="1122389"/>
            <a:ext cx="1455575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cells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E4B6A-1E8F-4AF9-A9FE-C31299CB5FE3}"/>
              </a:ext>
            </a:extLst>
          </p:cNvPr>
          <p:cNvSpPr txBox="1"/>
          <p:nvPr/>
        </p:nvSpPr>
        <p:spPr>
          <a:xfrm>
            <a:off x="10588690" y="5585761"/>
            <a:ext cx="1279849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Tumor cells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A2329-4920-4AA7-B0EB-CF244AD819CD}"/>
              </a:ext>
            </a:extLst>
          </p:cNvPr>
          <p:cNvSpPr/>
          <p:nvPr/>
        </p:nvSpPr>
        <p:spPr>
          <a:xfrm>
            <a:off x="6500329" y="1586204"/>
            <a:ext cx="4929671" cy="1296955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C0576-1DF6-4282-B903-870569E0714D}"/>
              </a:ext>
            </a:extLst>
          </p:cNvPr>
          <p:cNvSpPr/>
          <p:nvPr/>
        </p:nvSpPr>
        <p:spPr>
          <a:xfrm>
            <a:off x="6500329" y="2897462"/>
            <a:ext cx="4929671" cy="257960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AD699D-621A-4256-9A5A-8EAF7AC9AB36}"/>
              </a:ext>
            </a:extLst>
          </p:cNvPr>
          <p:cNvSpPr/>
          <p:nvPr/>
        </p:nvSpPr>
        <p:spPr>
          <a:xfrm>
            <a:off x="2192695" y="4789940"/>
            <a:ext cx="317241" cy="30791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EF53C2-0B3C-4495-BE64-4BF432D1D6FC}"/>
              </a:ext>
            </a:extLst>
          </p:cNvPr>
          <p:cNvSpPr/>
          <p:nvPr/>
        </p:nvSpPr>
        <p:spPr>
          <a:xfrm>
            <a:off x="2192695" y="5247140"/>
            <a:ext cx="317241" cy="307910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218377-FB80-448E-9CE1-E6CC2D9D858D}"/>
              </a:ext>
            </a:extLst>
          </p:cNvPr>
          <p:cNvSpPr txBox="1"/>
          <p:nvPr/>
        </p:nvSpPr>
        <p:spPr>
          <a:xfrm>
            <a:off x="2584578" y="4759229"/>
            <a:ext cx="17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amplification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2984B9-5159-47C5-8FCC-A2AE1899FF4F}"/>
              </a:ext>
            </a:extLst>
          </p:cNvPr>
          <p:cNvSpPr txBox="1"/>
          <p:nvPr/>
        </p:nvSpPr>
        <p:spPr>
          <a:xfrm>
            <a:off x="2584578" y="5216429"/>
            <a:ext cx="17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deletion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FE5D9-1DB3-48EF-A7D5-EAF8B09392F6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EAAA3B-5312-423E-8FF6-1C48E8CD8FC8}"/>
              </a:ext>
            </a:extLst>
          </p:cNvPr>
          <p:cNvSpPr txBox="1"/>
          <p:nvPr/>
        </p:nvSpPr>
        <p:spPr>
          <a:xfrm>
            <a:off x="7424606" y="6433117"/>
            <a:ext cx="26448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https://github.com/broadinstitute/inferCNV/wiki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6603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332B-8F5A-4C7A-84A9-3269BBA4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1BB4-40FC-4E2E-B422-F90A5D9CD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Analyze mechanisms of genetic recombination in B and T cell populations</a:t>
            </a:r>
          </a:p>
          <a:p>
            <a:r>
              <a:rPr lang="en-US" dirty="0"/>
              <a:t>Need to run VDJ sequencing along with main sequencing</a:t>
            </a:r>
          </a:p>
          <a:p>
            <a:r>
              <a:rPr lang="en-US" dirty="0"/>
              <a:t>Tools </a:t>
            </a:r>
          </a:p>
          <a:p>
            <a:pPr lvl="1"/>
            <a:r>
              <a:rPr lang="en-US" dirty="0"/>
              <a:t>Seurat (custom)</a:t>
            </a:r>
          </a:p>
          <a:p>
            <a:pPr lvl="1"/>
            <a:r>
              <a:rPr lang="en-US" dirty="0" err="1"/>
              <a:t>VDJView</a:t>
            </a:r>
            <a:endParaRPr lang="en-US" dirty="0"/>
          </a:p>
          <a:p>
            <a:pPr lvl="1"/>
            <a:r>
              <a:rPr lang="en-US" dirty="0"/>
              <a:t>Loupe Browser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C7FE35-DF5E-468E-8A00-23B2FDBE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81" y="768284"/>
            <a:ext cx="4482193" cy="54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A0409B-029A-4542-B817-09A245862DDA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E0B12-1461-4D12-A737-A52361E996CB}"/>
              </a:ext>
            </a:extLst>
          </p:cNvPr>
          <p:cNvSpPr txBox="1"/>
          <p:nvPr/>
        </p:nvSpPr>
        <p:spPr>
          <a:xfrm>
            <a:off x="7118748" y="6310783"/>
            <a:ext cx="4111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https://www.researchgate.net/figure/VDJ-recombination-of-the-heavy-chain-immunoglobulin-IgH-from-germ-line-gene-segments_fig1_323322823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93425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ECEB-FAAE-49FF-BC09-4721F594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EAE7-97DA-494B-8092-55FF6D8A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Integration and analysis of multiple omics data</a:t>
            </a:r>
          </a:p>
          <a:p>
            <a:pPr lvl="1"/>
            <a:r>
              <a:rPr lang="en-US" dirty="0"/>
              <a:t>Transcriptome (RNA), epigenomics (DNA), proteomics (protein)</a:t>
            </a:r>
          </a:p>
          <a:p>
            <a:pPr lvl="1"/>
            <a:r>
              <a:rPr lang="en-US" dirty="0"/>
              <a:t>Ex: </a:t>
            </a:r>
            <a:r>
              <a:rPr lang="en-US" dirty="0" err="1"/>
              <a:t>scRNA</a:t>
            </a:r>
            <a:r>
              <a:rPr lang="en-US" dirty="0"/>
              <a:t>-seq and </a:t>
            </a:r>
            <a:r>
              <a:rPr lang="en-US" dirty="0" err="1"/>
              <a:t>scATAC</a:t>
            </a:r>
            <a:r>
              <a:rPr lang="en-US" dirty="0"/>
              <a:t>-seq</a:t>
            </a:r>
          </a:p>
          <a:p>
            <a:r>
              <a:rPr lang="en-US" dirty="0"/>
              <a:t>Explore heterogeneity from different “angles”</a:t>
            </a:r>
          </a:p>
          <a:p>
            <a:pPr lvl="1"/>
            <a:r>
              <a:rPr lang="en-US" dirty="0"/>
              <a:t>Ability to link interactions of DNA, RNA and protein data</a:t>
            </a:r>
          </a:p>
        </p:txBody>
      </p:sp>
      <p:pic>
        <p:nvPicPr>
          <p:cNvPr id="6146" name="Picture 2" descr="figure 1">
            <a:extLst>
              <a:ext uri="{FF2B5EF4-FFF2-40B4-BE49-F238E27FC236}">
                <a16:creationId xmlns:a16="http://schemas.microsoft.com/office/drawing/2014/main" id="{1A81694E-B3CD-4A0E-8773-2E885BB2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56" y="1193021"/>
            <a:ext cx="4797645" cy="476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BF9950-E30F-42CD-A650-97812EF381A2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96F95-FA76-4C94-B945-085C9F336CA8}"/>
              </a:ext>
            </a:extLst>
          </p:cNvPr>
          <p:cNvSpPr txBox="1"/>
          <p:nvPr/>
        </p:nvSpPr>
        <p:spPr>
          <a:xfrm>
            <a:off x="7090295" y="6176963"/>
            <a:ext cx="40683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https://www.nature.com/articles/s12276-020-0420-2#:~:text=The%20core%20components%20of%20single,cell%20types%20and%20their%20functions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12248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ECEB-FAAE-49FF-BC09-4721F594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EAE7-97DA-494B-8092-55FF6D8A9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Correlation analysis among individual omics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Analysis of one type of data followed by integration of another type of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Integrative analysis of all types of data to generate overall map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Tools (for 3</a:t>
            </a:r>
            <a:r>
              <a:rPr lang="en-US" baseline="30000" dirty="0"/>
              <a:t>rd</a:t>
            </a:r>
            <a:r>
              <a:rPr lang="en-US" dirty="0"/>
              <a:t> strategy):</a:t>
            </a:r>
          </a:p>
          <a:p>
            <a:pPr lvl="1"/>
            <a:r>
              <a:rPr lang="en-US" dirty="0"/>
              <a:t>LIGER</a:t>
            </a:r>
          </a:p>
          <a:p>
            <a:pPr lvl="1"/>
            <a:r>
              <a:rPr lang="en-US" dirty="0"/>
              <a:t>Seurat</a:t>
            </a:r>
          </a:p>
          <a:p>
            <a:pPr lvl="1"/>
            <a:r>
              <a:rPr lang="en-US" dirty="0"/>
              <a:t>MOFA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528B6-4860-4381-A3EF-6EF70F729952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29</a:t>
            </a:r>
          </a:p>
        </p:txBody>
      </p:sp>
    </p:spTree>
    <p:extLst>
      <p:ext uri="{BB962C8B-B14F-4D97-AF65-F5344CB8AC3E}">
        <p14:creationId xmlns:p14="http://schemas.microsoft.com/office/powerpoint/2010/main" val="28042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673C-0184-471D-88E4-328CD1C2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Downstream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DE301-536E-4F0B-AD9B-7A3B7EF8F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ways you can do to explore your data further</a:t>
            </a:r>
          </a:p>
          <a:p>
            <a:pPr lvl="1"/>
            <a:r>
              <a:rPr lang="en-US" dirty="0"/>
              <a:t>Cell Type Subpopulation Analysis</a:t>
            </a:r>
          </a:p>
          <a:p>
            <a:pPr lvl="1"/>
            <a:r>
              <a:rPr lang="en-US" dirty="0"/>
              <a:t>Pathway Analysis</a:t>
            </a:r>
          </a:p>
          <a:p>
            <a:pPr lvl="1"/>
            <a:r>
              <a:rPr lang="en-US" dirty="0"/>
              <a:t>Trajectory Analysis</a:t>
            </a:r>
          </a:p>
          <a:p>
            <a:pPr lvl="1"/>
            <a:r>
              <a:rPr lang="en-US" dirty="0"/>
              <a:t>Copy Number Variation Analysis (CNV)</a:t>
            </a:r>
          </a:p>
          <a:p>
            <a:pPr lvl="1"/>
            <a:r>
              <a:rPr lang="en-US" dirty="0"/>
              <a:t>VDJ Recombination Analysis</a:t>
            </a:r>
          </a:p>
          <a:p>
            <a:pPr lvl="1"/>
            <a:r>
              <a:rPr lang="en-US" dirty="0"/>
              <a:t>Gene Networks (also applicable to pathway analysis)</a:t>
            </a:r>
          </a:p>
          <a:p>
            <a:pPr lvl="1"/>
            <a:r>
              <a:rPr lang="en-US" dirty="0"/>
              <a:t>Multi-omics Analysis</a:t>
            </a:r>
          </a:p>
          <a:p>
            <a:pPr lvl="1"/>
            <a:r>
              <a:rPr lang="en-US" dirty="0"/>
              <a:t>Ligand-Receptor Analysis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338A6-7568-46D5-A6E7-B21451E794DE}"/>
              </a:ext>
            </a:extLst>
          </p:cNvPr>
          <p:cNvSpPr txBox="1"/>
          <p:nvPr/>
        </p:nvSpPr>
        <p:spPr>
          <a:xfrm>
            <a:off x="3433665" y="5663682"/>
            <a:ext cx="519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THIS IS NOT ALL OF THEM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2688C-28A5-4689-B0F4-B03A97721B21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380022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9FA4-253C-415E-ABBD-8DBFADF7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Ligand-Receptor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F648-8AE1-49F5-9D7A-CF13A48AE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/>
          <a:lstStyle/>
          <a:p>
            <a:r>
              <a:rPr lang="en-US" dirty="0"/>
              <a:t>Studying ligand-receptor (LR) interactions allows us to learn more about cell communications</a:t>
            </a:r>
          </a:p>
          <a:p>
            <a:r>
              <a:rPr lang="en-US" dirty="0"/>
              <a:t>With </a:t>
            </a:r>
            <a:r>
              <a:rPr lang="en-US" dirty="0" err="1"/>
              <a:t>scRNA</a:t>
            </a:r>
            <a:r>
              <a:rPr lang="en-US" dirty="0"/>
              <a:t>-seq, we can infer what cell types interact/communicate in a system</a:t>
            </a:r>
          </a:p>
          <a:p>
            <a:pPr lvl="1"/>
            <a:r>
              <a:rPr lang="en-US" dirty="0"/>
              <a:t>Differentiation and organ development</a:t>
            </a:r>
          </a:p>
          <a:p>
            <a:pPr lvl="1"/>
            <a:r>
              <a:rPr lang="en-US" dirty="0"/>
              <a:t>Cell-type communication in tissue and organ homeostasis</a:t>
            </a:r>
          </a:p>
          <a:p>
            <a:pPr lvl="1"/>
            <a:r>
              <a:rPr lang="en-US" dirty="0"/>
              <a:t>Immune interactions in diseases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174" name="Picture 6" descr="figure 1">
            <a:extLst>
              <a:ext uri="{FF2B5EF4-FFF2-40B4-BE49-F238E27FC236}">
                <a16:creationId xmlns:a16="http://schemas.microsoft.com/office/drawing/2014/main" id="{154A2791-DBE8-4490-ADCC-9720E9348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b="44539"/>
          <a:stretch/>
        </p:blipFill>
        <p:spPr bwMode="auto">
          <a:xfrm>
            <a:off x="7169285" y="1212732"/>
            <a:ext cx="4349356" cy="48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AB055-4496-4519-9B02-D961025D3768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7DED7-C34F-45AC-A842-3365A036B263}"/>
              </a:ext>
            </a:extLst>
          </p:cNvPr>
          <p:cNvSpPr txBox="1"/>
          <p:nvPr/>
        </p:nvSpPr>
        <p:spPr>
          <a:xfrm>
            <a:off x="7819368" y="6262043"/>
            <a:ext cx="30491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https://www.nature.com/articles/s41576-020-00292-x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84988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9FA4-253C-415E-ABBD-8DBFADF7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Ligand-Receptor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F648-8AE1-49F5-9D7A-CF13A48AE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Workflow: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a “communication” score based on LR list between 2 cell types</a:t>
            </a:r>
          </a:p>
          <a:p>
            <a:pPr lvl="2"/>
            <a:r>
              <a:rPr lang="en-US" dirty="0"/>
              <a:t>Will do this for every cell type pair there is in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Analyze scores with visualization and tables</a:t>
            </a:r>
          </a:p>
          <a:p>
            <a:pPr lvl="2"/>
            <a:r>
              <a:rPr lang="en-US" dirty="0"/>
              <a:t>Plots = Networks, </a:t>
            </a:r>
            <a:r>
              <a:rPr lang="en-US" dirty="0" err="1"/>
              <a:t>circos</a:t>
            </a:r>
            <a:r>
              <a:rPr lang="en-US" dirty="0"/>
              <a:t>, etc. </a:t>
            </a:r>
          </a:p>
          <a:p>
            <a:pPr lvl="2"/>
            <a:endParaRPr lang="en-US" dirty="0"/>
          </a:p>
          <a:p>
            <a:r>
              <a:rPr lang="en-US" dirty="0"/>
              <a:t>LR databases</a:t>
            </a:r>
          </a:p>
          <a:p>
            <a:pPr lvl="1"/>
            <a:r>
              <a:rPr lang="en-US" dirty="0"/>
              <a:t>Lewis Lab (UCSD), </a:t>
            </a:r>
            <a:r>
              <a:rPr lang="en-US" dirty="0" err="1"/>
              <a:t>CellPhoneDB</a:t>
            </a:r>
            <a:r>
              <a:rPr lang="en-US" dirty="0"/>
              <a:t>, </a:t>
            </a:r>
            <a:r>
              <a:rPr lang="en-US" dirty="0" err="1"/>
              <a:t>CellChat</a:t>
            </a:r>
            <a:r>
              <a:rPr lang="en-US" dirty="0"/>
              <a:t>, ICELLNET</a:t>
            </a:r>
          </a:p>
          <a:p>
            <a:pPr lvl="1"/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 err="1"/>
              <a:t>CellPhoneDB</a:t>
            </a:r>
            <a:r>
              <a:rPr lang="en-US" dirty="0"/>
              <a:t>, </a:t>
            </a:r>
            <a:r>
              <a:rPr lang="en-US" dirty="0" err="1"/>
              <a:t>CellChat</a:t>
            </a:r>
            <a:r>
              <a:rPr lang="en-US" dirty="0"/>
              <a:t>, ICELLNET, my own “tool”, etc.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2D72-90C5-4A80-A5F3-38679F3A3956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31</a:t>
            </a:r>
          </a:p>
        </p:txBody>
      </p:sp>
    </p:spTree>
    <p:extLst>
      <p:ext uri="{BB962C8B-B14F-4D97-AF65-F5344CB8AC3E}">
        <p14:creationId xmlns:p14="http://schemas.microsoft.com/office/powerpoint/2010/main" val="239454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9FA4-253C-415E-ABBD-8DBFADF7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127"/>
            <a:ext cx="10515600" cy="798118"/>
          </a:xfrm>
        </p:spPr>
        <p:txBody>
          <a:bodyPr/>
          <a:lstStyle/>
          <a:p>
            <a:r>
              <a:rPr lang="en-US" dirty="0"/>
              <a:t>Ligand-Receptor Analysis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CD4992-77B8-47EA-B075-0B2A499BE875}"/>
              </a:ext>
            </a:extLst>
          </p:cNvPr>
          <p:cNvGrpSpPr/>
          <p:nvPr/>
        </p:nvGrpSpPr>
        <p:grpSpPr>
          <a:xfrm>
            <a:off x="361043" y="1967218"/>
            <a:ext cx="3427345" cy="3674264"/>
            <a:chOff x="818243" y="1976549"/>
            <a:chExt cx="3427345" cy="36742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B9B518-3420-ED40-9499-8731D50A5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6" r="2030"/>
            <a:stretch/>
          </p:blipFill>
          <p:spPr>
            <a:xfrm>
              <a:off x="818243" y="2068133"/>
              <a:ext cx="3427345" cy="358268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20430D-658B-F44E-8862-DCFD8A95A9C9}"/>
                </a:ext>
              </a:extLst>
            </p:cNvPr>
            <p:cNvSpPr/>
            <p:nvPr/>
          </p:nvSpPr>
          <p:spPr>
            <a:xfrm>
              <a:off x="838200" y="1976549"/>
              <a:ext cx="84724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BA0E8E-7C88-41E0-857E-CCE1B46899F2}"/>
              </a:ext>
            </a:extLst>
          </p:cNvPr>
          <p:cNvGrpSpPr/>
          <p:nvPr/>
        </p:nvGrpSpPr>
        <p:grpSpPr>
          <a:xfrm>
            <a:off x="4267065" y="1955302"/>
            <a:ext cx="3543395" cy="3594596"/>
            <a:chOff x="4495354" y="1952717"/>
            <a:chExt cx="3543395" cy="35945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A63C84-8BCC-5648-8668-A44D3944A0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1" r="2035"/>
            <a:stretch/>
          </p:blipFill>
          <p:spPr>
            <a:xfrm>
              <a:off x="4611404" y="1964633"/>
              <a:ext cx="3427345" cy="35826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7A0C66-146A-074B-9C3B-E58E64684BA2}"/>
                </a:ext>
              </a:extLst>
            </p:cNvPr>
            <p:cNvSpPr/>
            <p:nvPr/>
          </p:nvSpPr>
          <p:spPr>
            <a:xfrm>
              <a:off x="4495354" y="1952717"/>
              <a:ext cx="63809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01C652-8149-4FAC-8ED9-7EFB0ABF6CDC}"/>
              </a:ext>
            </a:extLst>
          </p:cNvPr>
          <p:cNvGrpSpPr/>
          <p:nvPr/>
        </p:nvGrpSpPr>
        <p:grpSpPr>
          <a:xfrm>
            <a:off x="8405187" y="1967218"/>
            <a:ext cx="3507670" cy="3594596"/>
            <a:chOff x="8545146" y="1976549"/>
            <a:chExt cx="3507670" cy="35945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993863-6E44-804A-9778-FE443DE5B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3" r="2030"/>
            <a:stretch/>
          </p:blipFill>
          <p:spPr>
            <a:xfrm>
              <a:off x="8618526" y="1988465"/>
              <a:ext cx="3434290" cy="358268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6C7398-D73A-3845-9C03-55AE9BF81FF5}"/>
                </a:ext>
              </a:extLst>
            </p:cNvPr>
            <p:cNvSpPr/>
            <p:nvPr/>
          </p:nvSpPr>
          <p:spPr>
            <a:xfrm>
              <a:off x="8545146" y="1976549"/>
              <a:ext cx="63809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E40338-D106-5448-9DE7-D040F16CAC49}"/>
              </a:ext>
            </a:extLst>
          </p:cNvPr>
          <p:cNvGrpSpPr/>
          <p:nvPr/>
        </p:nvGrpSpPr>
        <p:grpSpPr>
          <a:xfrm>
            <a:off x="8618525" y="1049828"/>
            <a:ext cx="1943727" cy="634002"/>
            <a:chOff x="6546093" y="3561474"/>
            <a:chExt cx="1118600" cy="4086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4753F2-3840-A942-99E7-4234590A0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0593"/>
            <a:stretch/>
          </p:blipFill>
          <p:spPr>
            <a:xfrm>
              <a:off x="6546093" y="3561474"/>
              <a:ext cx="1118600" cy="280930"/>
            </a:xfrm>
            <a:prstGeom prst="rect">
              <a:avLst/>
            </a:prstGeom>
          </p:spPr>
        </p:pic>
        <p:sp>
          <p:nvSpPr>
            <p:cNvPr id="14" name="TextBox 39">
              <a:extLst>
                <a:ext uri="{FF2B5EF4-FFF2-40B4-BE49-F238E27FC236}">
                  <a16:creationId xmlns:a16="http://schemas.microsoft.com/office/drawing/2014/main" id="{F2714F8A-C2B0-A145-8424-5E77F649E517}"/>
                </a:ext>
              </a:extLst>
            </p:cNvPr>
            <p:cNvSpPr txBox="1"/>
            <p:nvPr/>
          </p:nvSpPr>
          <p:spPr>
            <a:xfrm>
              <a:off x="6748289" y="3811415"/>
              <a:ext cx="714212" cy="158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Scaled Expression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5426B7-BA86-4AE0-90C3-4B18B11E158A}"/>
              </a:ext>
            </a:extLst>
          </p:cNvPr>
          <p:cNvSpPr txBox="1"/>
          <p:nvPr/>
        </p:nvSpPr>
        <p:spPr>
          <a:xfrm>
            <a:off x="879993" y="5733066"/>
            <a:ext cx="238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 Interactions with macrophages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62731E-B104-4FC3-948E-EA11C8D6F338}"/>
              </a:ext>
            </a:extLst>
          </p:cNvPr>
          <p:cNvSpPr txBox="1"/>
          <p:nvPr/>
        </p:nvSpPr>
        <p:spPr>
          <a:xfrm>
            <a:off x="4902065" y="5733065"/>
            <a:ext cx="238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 Interactions with granulocytes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E6A65B-BF7A-41EF-AECA-806EA0AB1D7D}"/>
              </a:ext>
            </a:extLst>
          </p:cNvPr>
          <p:cNvSpPr txBox="1"/>
          <p:nvPr/>
        </p:nvSpPr>
        <p:spPr>
          <a:xfrm>
            <a:off x="9000990" y="5738858"/>
            <a:ext cx="238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 Interactions with dendritic cells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1002F4-C104-4C30-9163-F2F2E8809971}"/>
              </a:ext>
            </a:extLst>
          </p:cNvPr>
          <p:cNvSpPr txBox="1"/>
          <p:nvPr/>
        </p:nvSpPr>
        <p:spPr>
          <a:xfrm>
            <a:off x="879993" y="89681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Interactomes (</a:t>
            </a:r>
            <a:r>
              <a:rPr lang="en-US" dirty="0" err="1"/>
              <a:t>circos</a:t>
            </a:r>
            <a:r>
              <a:rPr lang="en-US" dirty="0"/>
              <a:t> plots) from dataset’s article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A84719-59BE-4B43-BF93-3A5EDC9E704D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32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5BF73-63F2-421D-8FAE-CCAD49836740}"/>
              </a:ext>
            </a:extLst>
          </p:cNvPr>
          <p:cNvSpPr txBox="1"/>
          <p:nvPr/>
        </p:nvSpPr>
        <p:spPr>
          <a:xfrm>
            <a:off x="9752410" y="6584736"/>
            <a:ext cx="2439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7"/>
              </a:rPr>
              <a:t>https://doi.org/10.1038/s43018-020-00121-4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84462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8ECD-FA7A-485C-8940-55B49165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8B7A-B082-4B48-B4DC-8341D470F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ways to analyze data after processing the data with the main pipeline</a:t>
            </a:r>
          </a:p>
          <a:p>
            <a:r>
              <a:rPr lang="en-US" dirty="0"/>
              <a:t>If need help with these analyses:</a:t>
            </a:r>
          </a:p>
          <a:p>
            <a:pPr lvl="1"/>
            <a:r>
              <a:rPr lang="en-US" dirty="0"/>
              <a:t>Consult a bioinformatician</a:t>
            </a:r>
          </a:p>
          <a:p>
            <a:pPr lvl="1"/>
            <a:r>
              <a:rPr lang="en-US" dirty="0"/>
              <a:t>Look at the tool’s manuals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EF517-0D2A-48F0-B7D7-BDA3DB80FF36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33</a:t>
            </a:r>
          </a:p>
        </p:txBody>
      </p:sp>
    </p:spTree>
    <p:extLst>
      <p:ext uri="{BB962C8B-B14F-4D97-AF65-F5344CB8AC3E}">
        <p14:creationId xmlns:p14="http://schemas.microsoft.com/office/powerpoint/2010/main" val="343214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DB6F-A643-4A3C-9E69-E229A7A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Subpopulation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B9A9-5F7F-418C-9330-9DDC091F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 specific cell type in further detail</a:t>
            </a:r>
          </a:p>
          <a:p>
            <a:pPr lvl="1"/>
            <a:r>
              <a:rPr lang="en-US" dirty="0"/>
              <a:t>Initially, we found broad cell type categories</a:t>
            </a:r>
          </a:p>
          <a:p>
            <a:pPr lvl="2"/>
            <a:r>
              <a:rPr lang="en-US" dirty="0"/>
              <a:t>Myeloid, T, fibroblasts, epithelial, etc.</a:t>
            </a:r>
          </a:p>
          <a:p>
            <a:r>
              <a:rPr lang="en-US" dirty="0"/>
              <a:t>Ex: study myeloid cell sub-populations </a:t>
            </a:r>
          </a:p>
          <a:p>
            <a:pPr lvl="1"/>
            <a:r>
              <a:rPr lang="en-US" dirty="0"/>
              <a:t>Macrophages, neutrophils, mast cells, basophils, eosinophils, etc.</a:t>
            </a:r>
          </a:p>
          <a:p>
            <a:r>
              <a:rPr lang="en-US" dirty="0"/>
              <a:t>Need a good number of cells in specific population </a:t>
            </a:r>
          </a:p>
          <a:p>
            <a:pPr lvl="1"/>
            <a:r>
              <a:rPr lang="en-US" dirty="0"/>
              <a:t># of cells &gt; 20 at </a:t>
            </a:r>
            <a:r>
              <a:rPr lang="en-US" u="sng" dirty="0"/>
              <a:t>minimum</a:t>
            </a:r>
            <a:r>
              <a:rPr lang="en-US" dirty="0"/>
              <a:t> (still might not work this low)</a:t>
            </a:r>
            <a:endParaRPr lang="en-US" u="sng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563B9-AF2B-4EC7-874D-1120072807D3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168195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DB6F-A643-4A3C-9E69-E229A7A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Subpopulation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B9A9-5F7F-418C-9330-9DDC091F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5787" cy="4351338"/>
          </a:xfrm>
        </p:spPr>
        <p:txBody>
          <a:bodyPr>
            <a:normAutofit/>
          </a:bodyPr>
          <a:lstStyle/>
          <a:p>
            <a:r>
              <a:rPr lang="en-US" dirty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Subset cell type of choice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Re-run Seurat pipeline (normalization </a:t>
            </a:r>
            <a:r>
              <a:rPr lang="en-US" dirty="0">
                <a:sym typeface="Wingdings" panose="05000000000000000000" pitchFamily="2" charset="2"/>
              </a:rPr>
              <a:t> UMAP)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Start at raw counts again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If you ran batch correction/integration, you </a:t>
            </a:r>
            <a:r>
              <a:rPr lang="en-US" b="1" u="sng" dirty="0">
                <a:sym typeface="Wingdings" panose="05000000000000000000" pitchFamily="2" charset="2"/>
              </a:rPr>
              <a:t>WILL</a:t>
            </a:r>
            <a:r>
              <a:rPr lang="en-US" dirty="0">
                <a:sym typeface="Wingdings" panose="05000000000000000000" pitchFamily="2" charset="2"/>
              </a:rPr>
              <a:t> have to do this again for sub-analysis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3E83D-B057-4551-96D8-0B40ADD56EB1}"/>
              </a:ext>
            </a:extLst>
          </p:cNvPr>
          <p:cNvSpPr txBox="1"/>
          <p:nvPr/>
        </p:nvSpPr>
        <p:spPr>
          <a:xfrm>
            <a:off x="7203025" y="1456293"/>
            <a:ext cx="299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Fibroblast Subpopulations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018F49A-AD87-41C3-854D-A50B8CC63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946910"/>
            <a:ext cx="4230053" cy="4230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76914-5CF5-485C-AE51-B471B54989A1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368370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DB6F-A643-4A3C-9E69-E229A7A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Subpopulation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B9A9-5F7F-418C-9330-9DDC091F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5787" cy="4351338"/>
          </a:xfrm>
        </p:spPr>
        <p:txBody>
          <a:bodyPr>
            <a:normAutofit/>
          </a:bodyPr>
          <a:lstStyle/>
          <a:p>
            <a:r>
              <a:rPr lang="en-US" dirty="0"/>
              <a:t>Steps: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sym typeface="Wingdings" panose="05000000000000000000" pitchFamily="2" charset="2"/>
              </a:rPr>
              <a:t>Annotate new sub-cell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56271-412D-43D2-87C6-9E1FFE6C1CCB}"/>
              </a:ext>
            </a:extLst>
          </p:cNvPr>
          <p:cNvSpPr txBox="1"/>
          <p:nvPr/>
        </p:nvSpPr>
        <p:spPr>
          <a:xfrm>
            <a:off x="7262017" y="2057401"/>
            <a:ext cx="299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Fibroblast Subpopulations</a:t>
            </a:r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6EB67D6B-A753-4C60-9309-E83F32F0C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03" y="2561670"/>
            <a:ext cx="5784469" cy="3615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D1300-2DDF-42B8-AD59-655543E66073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56797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DB6F-A643-4A3C-9E69-E229A7A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Subpopulation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B9A9-5F7F-418C-9330-9DDC091F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5787" cy="4351338"/>
          </a:xfrm>
        </p:spPr>
        <p:txBody>
          <a:bodyPr>
            <a:normAutofit/>
          </a:bodyPr>
          <a:lstStyle/>
          <a:p>
            <a:r>
              <a:rPr lang="en-US" dirty="0"/>
              <a:t>Steps: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sym typeface="Wingdings" panose="05000000000000000000" pitchFamily="2" charset="2"/>
              </a:rPr>
              <a:t>Annotate new sub-cell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55FB7-996C-461A-9CFF-F61622B7600E}"/>
              </a:ext>
            </a:extLst>
          </p:cNvPr>
          <p:cNvSpPr txBox="1"/>
          <p:nvPr/>
        </p:nvSpPr>
        <p:spPr>
          <a:xfrm>
            <a:off x="7203025" y="1456293"/>
            <a:ext cx="299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Fibroblast Subpopulations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D5D8CE6-21E0-4177-A3AF-2931E0F52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84" y="2027555"/>
            <a:ext cx="4465320" cy="4465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4032D2-19C8-4760-9B22-288930AE275E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259136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8E5ABD77-25E5-4115-8512-3A3EBA4FE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89" y="2076410"/>
            <a:ext cx="4565499" cy="4565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CDB6F-A643-4A3C-9E69-E229A7A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Subpopulation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B9A9-5F7F-418C-9330-9DDC091F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9645" cy="4351338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Additional steps can do after:</a:t>
            </a:r>
          </a:p>
          <a:p>
            <a:pPr lvl="1"/>
            <a:r>
              <a:rPr lang="en-US" dirty="0"/>
              <a:t>Re-transfer new labels to full dataset </a:t>
            </a:r>
          </a:p>
          <a:p>
            <a:pPr lvl="2"/>
            <a:r>
              <a:rPr lang="en-US" dirty="0"/>
              <a:t>Can see that some clusters will be split into subtypes</a:t>
            </a:r>
          </a:p>
          <a:p>
            <a:pPr lvl="1"/>
            <a:r>
              <a:rPr lang="en-US" dirty="0"/>
              <a:t>DE </a:t>
            </a:r>
          </a:p>
          <a:p>
            <a:pPr lvl="1"/>
            <a:r>
              <a:rPr lang="en-US" dirty="0"/>
              <a:t>Pathway analysis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B0B11-CF73-4A59-B631-2B7B27F4B33D}"/>
              </a:ext>
            </a:extLst>
          </p:cNvPr>
          <p:cNvSpPr txBox="1"/>
          <p:nvPr/>
        </p:nvSpPr>
        <p:spPr>
          <a:xfrm>
            <a:off x="6744929" y="1573491"/>
            <a:ext cx="435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UMAP with fibroblast sub-cell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3B989A-2FE3-42AE-9E8E-251822721FE6}"/>
              </a:ext>
            </a:extLst>
          </p:cNvPr>
          <p:cNvSpPr/>
          <p:nvPr/>
        </p:nvSpPr>
        <p:spPr>
          <a:xfrm>
            <a:off x="9189720" y="2473417"/>
            <a:ext cx="853439" cy="787943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0C3C9-1ADA-4E17-9457-9E2D4B321260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316147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47996" cy="4351338"/>
          </a:xfrm>
        </p:spPr>
        <p:txBody>
          <a:bodyPr>
            <a:normAutofit/>
          </a:bodyPr>
          <a:lstStyle/>
          <a:p>
            <a:r>
              <a:rPr lang="en-US" dirty="0"/>
              <a:t>Analyze groups of related genes between conditions</a:t>
            </a:r>
          </a:p>
          <a:p>
            <a:pPr lvl="1"/>
            <a:r>
              <a:rPr lang="en-US" dirty="0"/>
              <a:t>Helps to interpret large gene lists into biological concepts</a:t>
            </a:r>
          </a:p>
          <a:p>
            <a:pPr lvl="2"/>
            <a:r>
              <a:rPr lang="en-US" dirty="0"/>
              <a:t>Helps to interpretation of system and hypothesis generation</a:t>
            </a:r>
          </a:p>
          <a:p>
            <a:pPr lvl="1"/>
            <a:r>
              <a:rPr lang="en-US" dirty="0"/>
              <a:t>Used with many technologies</a:t>
            </a:r>
          </a:p>
          <a:p>
            <a:pPr lvl="2"/>
            <a:r>
              <a:rPr lang="en-US" dirty="0"/>
              <a:t>Bulk RNA, </a:t>
            </a:r>
            <a:r>
              <a:rPr lang="en-US" dirty="0" err="1"/>
              <a:t>scRNA</a:t>
            </a:r>
            <a:r>
              <a:rPr lang="en-US" dirty="0"/>
              <a:t>, </a:t>
            </a:r>
            <a:r>
              <a:rPr lang="en-US" dirty="0" err="1"/>
              <a:t>ChIP</a:t>
            </a:r>
            <a:r>
              <a:rPr lang="en-US" dirty="0"/>
              <a:t>, ATAC, microarray,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66DF67-8D12-4F3C-BD64-B34626451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5" y="782268"/>
            <a:ext cx="3433189" cy="52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CC71C-9A78-4B1D-BF1D-A89FA6D8ACE0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A76F6-8C9E-4781-A885-2B7CE6B2D9C9}"/>
              </a:ext>
            </a:extLst>
          </p:cNvPr>
          <p:cNvSpPr txBox="1"/>
          <p:nvPr/>
        </p:nvSpPr>
        <p:spPr>
          <a:xfrm>
            <a:off x="6842085" y="6176963"/>
            <a:ext cx="451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https://www.frontiersin.org/articles/10.3389/fphys.2015.00383/full#:~:text=Pathway%20analysis%20is%20a%20set,statistical%20testing%20and%20other%20algorithms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702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2026</Words>
  <Application>Microsoft Office PowerPoint</Application>
  <PresentationFormat>Widescreen</PresentationFormat>
  <Paragraphs>438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scRNA-seq Analysis</vt:lpstr>
      <vt:lpstr>Full Analysis Pipeline</vt:lpstr>
      <vt:lpstr>Additional Downstream Analyses</vt:lpstr>
      <vt:lpstr>Cell Type Subpopulation Analysis</vt:lpstr>
      <vt:lpstr>Cell Type Subpopulation Analysis</vt:lpstr>
      <vt:lpstr>Cell Type Subpopulation Analysis</vt:lpstr>
      <vt:lpstr>Cell Type Subpopulation Analysis</vt:lpstr>
      <vt:lpstr>Cell Type Subpopulation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Gene Regulatory Networks (GRN)</vt:lpstr>
      <vt:lpstr>Gene Regulatory Networks (GRN)</vt:lpstr>
      <vt:lpstr>Trajectory Analysis</vt:lpstr>
      <vt:lpstr>Trajectory Analysis</vt:lpstr>
      <vt:lpstr>Trajectory Analysis</vt:lpstr>
      <vt:lpstr>CNV</vt:lpstr>
      <vt:lpstr>VDJ</vt:lpstr>
      <vt:lpstr>Multi-omics Analysis</vt:lpstr>
      <vt:lpstr>Multi-omics Analysis</vt:lpstr>
      <vt:lpstr>Ligand-Receptor Analysis</vt:lpstr>
      <vt:lpstr>Ligand-Receptor Analysis</vt:lpstr>
      <vt:lpstr>Ligand-Receptor Analysis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scRNA-seq Analysis</dc:title>
  <dc:creator>The, Stephanie</dc:creator>
  <cp:lastModifiedBy>The, Stephanie</cp:lastModifiedBy>
  <cp:revision>30</cp:revision>
  <dcterms:created xsi:type="dcterms:W3CDTF">2022-03-19T17:27:27Z</dcterms:created>
  <dcterms:modified xsi:type="dcterms:W3CDTF">2022-04-19T19:38:16Z</dcterms:modified>
</cp:coreProperties>
</file>